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56" r:id="rId5"/>
    <p:sldId id="257" r:id="rId6"/>
    <p:sldId id="260" r:id="rId7"/>
    <p:sldId id="261" r:id="rId8"/>
    <p:sldId id="262" r:id="rId9"/>
    <p:sldId id="263" r:id="rId10"/>
    <p:sldId id="281" r:id="rId11"/>
    <p:sldId id="291" r:id="rId12"/>
    <p:sldId id="282" r:id="rId13"/>
    <p:sldId id="283" r:id="rId14"/>
    <p:sldId id="289" r:id="rId15"/>
    <p:sldId id="290" r:id="rId16"/>
    <p:sldId id="285" r:id="rId17"/>
    <p:sldId id="288" r:id="rId18"/>
    <p:sldId id="286" r:id="rId19"/>
    <p:sldId id="258" r:id="rId20"/>
    <p:sldId id="278" r:id="rId21"/>
    <p:sldId id="279" r:id="rId22"/>
    <p:sldId id="280" r:id="rId23"/>
    <p:sldId id="272" r:id="rId24"/>
    <p:sldId id="274" r:id="rId25"/>
    <p:sldId id="275"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client id="{CFA71B4B-1B78-49E5-A231-E06DD960711B}" v="2456" dt="2022-02-13T11:43:50.0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81" d="100"/>
          <a:sy n="81" d="100"/>
        </p:scale>
        <p:origin x="159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29504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1.xml"/><Relationship Id="rId39" Type="http://schemas.openxmlformats.org/officeDocument/2006/relationships/image" Target="../media/image4.gif"/><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8.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0.xml"/><Relationship Id="rId33" Type="http://schemas.openxmlformats.org/officeDocument/2006/relationships/customXml" Target="../ink/ink27.xml"/><Relationship Id="rId38"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19.xml"/><Relationship Id="rId32" Type="http://schemas.openxmlformats.org/officeDocument/2006/relationships/customXml" Target="../ink/ink26.xml"/><Relationship Id="rId37" Type="http://schemas.openxmlformats.org/officeDocument/2006/relationships/customXml" Target="../ink/ink30.xml"/><Relationship Id="rId40" Type="http://schemas.openxmlformats.org/officeDocument/2006/relationships/image" Target="../media/image5.gif"/><Relationship Id="rId23" Type="http://schemas.openxmlformats.org/officeDocument/2006/relationships/image" Target="../media/image6.png"/><Relationship Id="rId28" Type="http://schemas.openxmlformats.org/officeDocument/2006/relationships/customXml" Target="../ink/ink23.xml"/><Relationship Id="rId36" Type="http://schemas.openxmlformats.org/officeDocument/2006/relationships/customXml" Target="../ink/ink29.xml"/><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image" Target="../media/image7.png"/><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2.xml"/><Relationship Id="rId30" Type="http://schemas.openxmlformats.org/officeDocument/2006/relationships/customXml" Target="../ink/ink25.xml"/><Relationship Id="rId35" Type="http://schemas.openxmlformats.org/officeDocument/2006/relationships/image" Target="../media/image1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5" Type="http://schemas.openxmlformats.org/officeDocument/2006/relationships/customXml" Target="../ink/ink32.xml"/><Relationship Id="rId15" Type="http://schemas.openxmlformats.org/officeDocument/2006/relationships/customXml" Target="../ink/ink37.xml"/><Relationship Id="rId4" Type="http://schemas.openxmlformats.org/officeDocument/2006/relationships/image" Target="../media/image7.png"/><Relationship Id="rId9" Type="http://schemas.openxmlformats.org/officeDocument/2006/relationships/customXml" Target="../ink/ink34.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MMesgar/tutorial-data-science/tree/main/capstone"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28638" y="-3781"/>
            <a:ext cx="10615552" cy="1865313"/>
          </a:xfrm>
        </p:spPr>
        <p:txBody>
          <a:bodyPr anchor="ctr">
            <a:normAutofit/>
          </a:bodyPr>
          <a:lstStyle/>
          <a:p>
            <a:r>
              <a:rPr lang="en-US" dirty="0">
                <a:latin typeface="IBM Plex Mono SemiBold"/>
              </a:rPr>
              <a:t>SpaceX  Falcon 9 First Stage Landing Prediction</a:t>
            </a:r>
            <a:endParaRPr lang="en-US" dirty="0"/>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1330325" y="4877632"/>
            <a:ext cx="9610725" cy="2093081"/>
          </a:xfrm>
        </p:spPr>
        <p:txBody>
          <a:bodyPr vert="horz" lIns="91440" tIns="45720" rIns="91440" bIns="45720" rtlCol="0" anchor="t">
            <a:normAutofit/>
          </a:bodyPr>
          <a:lstStyle/>
          <a:p>
            <a:pPr marL="0" indent="0">
              <a:buNone/>
            </a:pPr>
            <a:r>
              <a:rPr lang="en-US" dirty="0">
                <a:latin typeface="IBM Plex Mono Text"/>
              </a:rPr>
              <a:t>Dr. Mohsen </a:t>
            </a:r>
            <a:r>
              <a:rPr lang="en-US" dirty="0" err="1">
                <a:latin typeface="IBM Plex Mono Text"/>
              </a:rPr>
              <a:t>Mesgar</a:t>
            </a:r>
            <a:endParaRPr lang="en-US" dirty="0"/>
          </a:p>
          <a:p>
            <a:pPr marL="0" indent="0">
              <a:buNone/>
            </a:pPr>
            <a:r>
              <a:rPr lang="en-US" dirty="0">
                <a:latin typeface="IBM Plex Mono Text"/>
              </a:rPr>
              <a:t>13.02.2022</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flipH="1">
              <a:off x="3730320" y="950616"/>
              <a:ext cx="9810390" cy="2397485"/>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23"/>
              <a:stretch>
                <a:fillRect/>
              </a:stretch>
            </p:blipFill>
            <p:spPr>
              <a:xfrm flipH="1">
                <a:off x="-2143753328" y="-1197791884"/>
                <a:ext cx="2147483647" cy="214748364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362E2CCD-E783-4EB0-A449-D3A45EEDACA1}"/>
                  </a:ext>
                </a:extLst>
              </p14:cNvPr>
              <p14:cNvContentPartPr/>
              <p14:nvPr/>
            </p14:nvContentPartPr>
            <p14:xfrm>
              <a:off x="-4095945" y="36271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31"/>
              <a:stretch>
                <a:fillRect/>
              </a:stretch>
            </p:blipFill>
            <p:spPr>
              <a:xfrm>
                <a:off x="-4185945" y="34471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15EBC98-2995-4202-8847-0A06CF184801}"/>
                  </a:ext>
                </a:extLst>
              </p14:cNvPr>
              <p14:cNvContentPartPr/>
              <p14:nvPr/>
            </p14:nvContentPartPr>
            <p14:xfrm>
              <a:off x="-949675" y="224970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31"/>
              <a:stretch>
                <a:fillRect/>
              </a:stretch>
            </p:blipFill>
            <p:spPr>
              <a:xfrm>
                <a:off x="-1039675" y="206970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5"/>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8"/>
              <a:stretch>
                <a:fillRect/>
              </a:stretch>
            </p:blipFill>
            <p:spPr>
              <a:xfrm>
                <a:off x="-2216160" y="1989936"/>
                <a:ext cx="18000" cy="18000"/>
              </a:xfrm>
              <a:prstGeom prst="rect">
                <a:avLst/>
              </a:prstGeom>
            </p:spPr>
          </p:pic>
        </mc:Fallback>
      </mc:AlternateContent>
      <p:pic>
        <p:nvPicPr>
          <p:cNvPr id="11" name="Picture 11" descr="A picture containing grass, outdoor, nature, shore&#10;&#10;Description automatically generated">
            <a:extLst>
              <a:ext uri="{FF2B5EF4-FFF2-40B4-BE49-F238E27FC236}">
                <a16:creationId xmlns:a16="http://schemas.microsoft.com/office/drawing/2014/main" id="{6E23C59F-EC1A-4FF7-AF94-50F21B7F7F48}"/>
              </a:ext>
            </a:extLst>
          </p:cNvPr>
          <p:cNvPicPr>
            <a:picLocks noChangeAspect="1"/>
          </p:cNvPicPr>
          <p:nvPr/>
        </p:nvPicPr>
        <p:blipFill>
          <a:blip r:embed="rId39"/>
          <a:stretch>
            <a:fillRect/>
          </a:stretch>
        </p:blipFill>
        <p:spPr>
          <a:xfrm>
            <a:off x="1328530" y="2000968"/>
            <a:ext cx="4554330" cy="2508194"/>
          </a:xfrm>
          <a:prstGeom prst="rect">
            <a:avLst/>
          </a:prstGeom>
        </p:spPr>
      </p:pic>
      <p:pic>
        <p:nvPicPr>
          <p:cNvPr id="12" name="Picture 28">
            <a:extLst>
              <a:ext uri="{FF2B5EF4-FFF2-40B4-BE49-F238E27FC236}">
                <a16:creationId xmlns:a16="http://schemas.microsoft.com/office/drawing/2014/main" id="{10FE7B8E-9803-42EE-9A45-315464EA829A}"/>
              </a:ext>
            </a:extLst>
          </p:cNvPr>
          <p:cNvPicPr>
            <a:picLocks noChangeAspect="1"/>
          </p:cNvPicPr>
          <p:nvPr/>
        </p:nvPicPr>
        <p:blipFill>
          <a:blip r:embed="rId40"/>
          <a:stretch>
            <a:fillRect/>
          </a:stretch>
        </p:blipFill>
        <p:spPr>
          <a:xfrm>
            <a:off x="6612835" y="1935578"/>
            <a:ext cx="5261112" cy="2937147"/>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662D-EDE8-44EF-9FEE-4D2EDCA885DB}"/>
              </a:ext>
            </a:extLst>
          </p:cNvPr>
          <p:cNvSpPr>
            <a:spLocks noGrp="1"/>
          </p:cNvSpPr>
          <p:nvPr>
            <p:ph type="title"/>
          </p:nvPr>
        </p:nvSpPr>
        <p:spPr/>
        <p:txBody>
          <a:bodyPr/>
          <a:lstStyle/>
          <a:p>
            <a:r>
              <a:rPr lang="en-US" dirty="0">
                <a:latin typeface="IBM Plex Mono SemiBold"/>
              </a:rPr>
              <a:t>EDA with visualization results</a:t>
            </a:r>
          </a:p>
        </p:txBody>
      </p:sp>
      <p:pic>
        <p:nvPicPr>
          <p:cNvPr id="5" name="Picture 5" descr="Chart, scatter chart&#10;&#10;Description automatically generated">
            <a:extLst>
              <a:ext uri="{FF2B5EF4-FFF2-40B4-BE49-F238E27FC236}">
                <a16:creationId xmlns:a16="http://schemas.microsoft.com/office/drawing/2014/main" id="{A3D22D1B-5CA5-400B-A9BE-1A99C9E8CAAA}"/>
              </a:ext>
            </a:extLst>
          </p:cNvPr>
          <p:cNvPicPr>
            <a:picLocks noChangeAspect="1"/>
          </p:cNvPicPr>
          <p:nvPr/>
        </p:nvPicPr>
        <p:blipFill>
          <a:blip r:embed="rId2"/>
          <a:stretch>
            <a:fillRect/>
          </a:stretch>
        </p:blipFill>
        <p:spPr>
          <a:xfrm>
            <a:off x="907774" y="1702928"/>
            <a:ext cx="10058399" cy="2610629"/>
          </a:xfrm>
          <a:prstGeom prst="rect">
            <a:avLst/>
          </a:prstGeom>
        </p:spPr>
      </p:pic>
    </p:spTree>
    <p:extLst>
      <p:ext uri="{BB962C8B-B14F-4D97-AF65-F5344CB8AC3E}">
        <p14:creationId xmlns:p14="http://schemas.microsoft.com/office/powerpoint/2010/main" val="18601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662D-EDE8-44EF-9FEE-4D2EDCA885DB}"/>
              </a:ext>
            </a:extLst>
          </p:cNvPr>
          <p:cNvSpPr>
            <a:spLocks noGrp="1"/>
          </p:cNvSpPr>
          <p:nvPr>
            <p:ph type="title"/>
          </p:nvPr>
        </p:nvSpPr>
        <p:spPr/>
        <p:txBody>
          <a:bodyPr/>
          <a:lstStyle/>
          <a:p>
            <a:r>
              <a:rPr lang="en-US" dirty="0">
                <a:latin typeface="IBM Plex Mono SemiBold"/>
              </a:rPr>
              <a:t>EDA with visualization results</a:t>
            </a:r>
          </a:p>
        </p:txBody>
      </p:sp>
      <p:pic>
        <p:nvPicPr>
          <p:cNvPr id="3" name="Picture 3" descr="Chart, scatter chart&#10;&#10;Description automatically generated">
            <a:extLst>
              <a:ext uri="{FF2B5EF4-FFF2-40B4-BE49-F238E27FC236}">
                <a16:creationId xmlns:a16="http://schemas.microsoft.com/office/drawing/2014/main" id="{D0024D13-5991-4D9F-8FEE-0D49C5AF8A1A}"/>
              </a:ext>
            </a:extLst>
          </p:cNvPr>
          <p:cNvPicPr>
            <a:picLocks noChangeAspect="1"/>
          </p:cNvPicPr>
          <p:nvPr/>
        </p:nvPicPr>
        <p:blipFill>
          <a:blip r:embed="rId2"/>
          <a:stretch>
            <a:fillRect/>
          </a:stretch>
        </p:blipFill>
        <p:spPr>
          <a:xfrm>
            <a:off x="496957" y="1921336"/>
            <a:ext cx="10740886" cy="2776787"/>
          </a:xfrm>
          <a:prstGeom prst="rect">
            <a:avLst/>
          </a:prstGeom>
        </p:spPr>
      </p:pic>
    </p:spTree>
    <p:extLst>
      <p:ext uri="{BB962C8B-B14F-4D97-AF65-F5344CB8AC3E}">
        <p14:creationId xmlns:p14="http://schemas.microsoft.com/office/powerpoint/2010/main" val="4061186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662D-EDE8-44EF-9FEE-4D2EDCA885DB}"/>
              </a:ext>
            </a:extLst>
          </p:cNvPr>
          <p:cNvSpPr>
            <a:spLocks noGrp="1"/>
          </p:cNvSpPr>
          <p:nvPr>
            <p:ph type="title"/>
          </p:nvPr>
        </p:nvSpPr>
        <p:spPr/>
        <p:txBody>
          <a:bodyPr/>
          <a:lstStyle/>
          <a:p>
            <a:r>
              <a:rPr lang="en-US" dirty="0">
                <a:latin typeface="IBM Plex Mono SemiBold"/>
              </a:rPr>
              <a:t>EDA with visualization results</a:t>
            </a:r>
          </a:p>
        </p:txBody>
      </p:sp>
      <p:pic>
        <p:nvPicPr>
          <p:cNvPr id="3" name="Picture 3" descr="Chart, scatter chart&#10;&#10;Description automatically generated">
            <a:extLst>
              <a:ext uri="{FF2B5EF4-FFF2-40B4-BE49-F238E27FC236}">
                <a16:creationId xmlns:a16="http://schemas.microsoft.com/office/drawing/2014/main" id="{D0024D13-5991-4D9F-8FEE-0D49C5AF8A1A}"/>
              </a:ext>
            </a:extLst>
          </p:cNvPr>
          <p:cNvPicPr>
            <a:picLocks noChangeAspect="1"/>
          </p:cNvPicPr>
          <p:nvPr/>
        </p:nvPicPr>
        <p:blipFill>
          <a:blip r:embed="rId2"/>
          <a:stretch>
            <a:fillRect/>
          </a:stretch>
        </p:blipFill>
        <p:spPr>
          <a:xfrm>
            <a:off x="496957" y="1921336"/>
            <a:ext cx="10740886" cy="2776787"/>
          </a:xfrm>
          <a:prstGeom prst="rect">
            <a:avLst/>
          </a:prstGeom>
        </p:spPr>
      </p:pic>
    </p:spTree>
    <p:extLst>
      <p:ext uri="{BB962C8B-B14F-4D97-AF65-F5344CB8AC3E}">
        <p14:creationId xmlns:p14="http://schemas.microsoft.com/office/powerpoint/2010/main" val="2302105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AA2A54EA-AC32-4C50-A0AD-583179EEF36B}"/>
              </a:ext>
            </a:extLst>
          </p:cNvPr>
          <p:cNvPicPr>
            <a:picLocks noChangeAspect="1"/>
          </p:cNvPicPr>
          <p:nvPr/>
        </p:nvPicPr>
        <p:blipFill>
          <a:blip r:embed="rId2"/>
          <a:stretch>
            <a:fillRect/>
          </a:stretch>
        </p:blipFill>
        <p:spPr>
          <a:xfrm>
            <a:off x="-86139" y="1657230"/>
            <a:ext cx="6473686" cy="3536912"/>
          </a:xfrm>
          <a:prstGeom prst="rect">
            <a:avLst/>
          </a:prstGeom>
        </p:spPr>
      </p:pic>
      <p:sp>
        <p:nvSpPr>
          <p:cNvPr id="2" name="Title 1">
            <a:extLst>
              <a:ext uri="{FF2B5EF4-FFF2-40B4-BE49-F238E27FC236}">
                <a16:creationId xmlns:a16="http://schemas.microsoft.com/office/drawing/2014/main" id="{82B5F536-6068-4BD8-995F-9B799BF3E8E6}"/>
              </a:ext>
            </a:extLst>
          </p:cNvPr>
          <p:cNvSpPr>
            <a:spLocks noGrp="1"/>
          </p:cNvSpPr>
          <p:nvPr>
            <p:ph type="title"/>
          </p:nvPr>
        </p:nvSpPr>
        <p:spPr/>
        <p:txBody>
          <a:bodyPr/>
          <a:lstStyle/>
          <a:p>
            <a:r>
              <a:rPr lang="en-US" dirty="0"/>
              <a:t>EDA with SQL results </a:t>
            </a:r>
          </a:p>
        </p:txBody>
      </p:sp>
      <p:pic>
        <p:nvPicPr>
          <p:cNvPr id="6" name="Picture 6" descr="Table&#10;&#10;Description automatically generated">
            <a:extLst>
              <a:ext uri="{FF2B5EF4-FFF2-40B4-BE49-F238E27FC236}">
                <a16:creationId xmlns:a16="http://schemas.microsoft.com/office/drawing/2014/main" id="{5DE1962E-6EAC-4DE4-A524-56CBC6EC4222}"/>
              </a:ext>
            </a:extLst>
          </p:cNvPr>
          <p:cNvPicPr>
            <a:picLocks noChangeAspect="1"/>
          </p:cNvPicPr>
          <p:nvPr/>
        </p:nvPicPr>
        <p:blipFill>
          <a:blip r:embed="rId3"/>
          <a:stretch>
            <a:fillRect/>
          </a:stretch>
        </p:blipFill>
        <p:spPr>
          <a:xfrm>
            <a:off x="4207566" y="3045209"/>
            <a:ext cx="7726017" cy="3603546"/>
          </a:xfrm>
          <a:prstGeom prst="rect">
            <a:avLst/>
          </a:prstGeom>
        </p:spPr>
      </p:pic>
    </p:spTree>
    <p:extLst>
      <p:ext uri="{BB962C8B-B14F-4D97-AF65-F5344CB8AC3E}">
        <p14:creationId xmlns:p14="http://schemas.microsoft.com/office/powerpoint/2010/main" val="76988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F536-6068-4BD8-995F-9B799BF3E8E6}"/>
              </a:ext>
            </a:extLst>
          </p:cNvPr>
          <p:cNvSpPr>
            <a:spLocks noGrp="1"/>
          </p:cNvSpPr>
          <p:nvPr>
            <p:ph type="title"/>
          </p:nvPr>
        </p:nvSpPr>
        <p:spPr/>
        <p:txBody>
          <a:bodyPr/>
          <a:lstStyle/>
          <a:p>
            <a:r>
              <a:rPr lang="en-US" dirty="0"/>
              <a:t>EDA with SQL results </a:t>
            </a:r>
          </a:p>
        </p:txBody>
      </p:sp>
      <p:pic>
        <p:nvPicPr>
          <p:cNvPr id="8" name="Picture 8" descr="Table&#10;&#10;Description automatically generated">
            <a:extLst>
              <a:ext uri="{FF2B5EF4-FFF2-40B4-BE49-F238E27FC236}">
                <a16:creationId xmlns:a16="http://schemas.microsoft.com/office/drawing/2014/main" id="{C2699E64-3074-4E5C-B01C-DD06B806486D}"/>
              </a:ext>
            </a:extLst>
          </p:cNvPr>
          <p:cNvPicPr>
            <a:picLocks noChangeAspect="1"/>
          </p:cNvPicPr>
          <p:nvPr/>
        </p:nvPicPr>
        <p:blipFill>
          <a:blip r:embed="rId2"/>
          <a:stretch>
            <a:fillRect/>
          </a:stretch>
        </p:blipFill>
        <p:spPr>
          <a:xfrm>
            <a:off x="954157" y="4187778"/>
            <a:ext cx="7553738" cy="2093660"/>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524A31FB-7E12-4A8C-9352-E11F477C7B30}"/>
              </a:ext>
            </a:extLst>
          </p:cNvPr>
          <p:cNvPicPr>
            <a:picLocks noChangeAspect="1"/>
          </p:cNvPicPr>
          <p:nvPr/>
        </p:nvPicPr>
        <p:blipFill>
          <a:blip r:embed="rId3"/>
          <a:stretch>
            <a:fillRect/>
          </a:stretch>
        </p:blipFill>
        <p:spPr>
          <a:xfrm>
            <a:off x="1080052" y="1481654"/>
            <a:ext cx="8435008" cy="2708623"/>
          </a:xfrm>
          <a:prstGeom prst="rect">
            <a:avLst/>
          </a:prstGeom>
        </p:spPr>
      </p:pic>
    </p:spTree>
    <p:extLst>
      <p:ext uri="{BB962C8B-B14F-4D97-AF65-F5344CB8AC3E}">
        <p14:creationId xmlns:p14="http://schemas.microsoft.com/office/powerpoint/2010/main" val="391385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F536-6068-4BD8-995F-9B799BF3E8E6}"/>
              </a:ext>
            </a:extLst>
          </p:cNvPr>
          <p:cNvSpPr>
            <a:spLocks noGrp="1"/>
          </p:cNvSpPr>
          <p:nvPr>
            <p:ph type="title"/>
          </p:nvPr>
        </p:nvSpPr>
        <p:spPr/>
        <p:txBody>
          <a:bodyPr/>
          <a:lstStyle/>
          <a:p>
            <a:r>
              <a:rPr lang="en-US" dirty="0"/>
              <a:t>interactive map with Folium</a:t>
            </a:r>
          </a:p>
        </p:txBody>
      </p:sp>
      <p:pic>
        <p:nvPicPr>
          <p:cNvPr id="5" name="Picture 5" descr="Map&#10;&#10;Description automatically generated">
            <a:extLst>
              <a:ext uri="{FF2B5EF4-FFF2-40B4-BE49-F238E27FC236}">
                <a16:creationId xmlns:a16="http://schemas.microsoft.com/office/drawing/2014/main" id="{365D7AE4-C940-4E51-A0C1-0010A1E864B9}"/>
              </a:ext>
            </a:extLst>
          </p:cNvPr>
          <p:cNvPicPr>
            <a:picLocks noChangeAspect="1"/>
          </p:cNvPicPr>
          <p:nvPr/>
        </p:nvPicPr>
        <p:blipFill>
          <a:blip r:embed="rId2"/>
          <a:stretch>
            <a:fillRect/>
          </a:stretch>
        </p:blipFill>
        <p:spPr>
          <a:xfrm>
            <a:off x="907774" y="1552080"/>
            <a:ext cx="6202017" cy="3038222"/>
          </a:xfrm>
          <a:prstGeom prst="rect">
            <a:avLst/>
          </a:prstGeom>
        </p:spPr>
      </p:pic>
      <p:pic>
        <p:nvPicPr>
          <p:cNvPr id="6" name="Picture 6" descr="Diagram&#10;&#10;Description automatically generated">
            <a:extLst>
              <a:ext uri="{FF2B5EF4-FFF2-40B4-BE49-F238E27FC236}">
                <a16:creationId xmlns:a16="http://schemas.microsoft.com/office/drawing/2014/main" id="{05DA684B-FED8-471E-9264-3115519C7729}"/>
              </a:ext>
            </a:extLst>
          </p:cNvPr>
          <p:cNvPicPr>
            <a:picLocks noChangeAspect="1"/>
          </p:cNvPicPr>
          <p:nvPr/>
        </p:nvPicPr>
        <p:blipFill>
          <a:blip r:embed="rId3"/>
          <a:stretch>
            <a:fillRect/>
          </a:stretch>
        </p:blipFill>
        <p:spPr>
          <a:xfrm>
            <a:off x="4724400" y="2654175"/>
            <a:ext cx="6732104" cy="3795893"/>
          </a:xfrm>
          <a:prstGeom prst="rect">
            <a:avLst/>
          </a:prstGeom>
        </p:spPr>
      </p:pic>
    </p:spTree>
    <p:extLst>
      <p:ext uri="{BB962C8B-B14F-4D97-AF65-F5344CB8AC3E}">
        <p14:creationId xmlns:p14="http://schemas.microsoft.com/office/powerpoint/2010/main" val="42627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The sucess rate since 2013 kept increasing till 2020</a:t>
            </a:r>
          </a:p>
        </p:txBody>
      </p:sp>
      <p:pic>
        <p:nvPicPr>
          <p:cNvPr id="11" name="Picture 11" descr="A picture containing chart&#10;&#10;Description automatically generated">
            <a:extLst>
              <a:ext uri="{FF2B5EF4-FFF2-40B4-BE49-F238E27FC236}">
                <a16:creationId xmlns:a16="http://schemas.microsoft.com/office/drawing/2014/main" id="{52A7B25A-128F-4C9B-BB48-970E2DA3E825}"/>
              </a:ext>
            </a:extLst>
          </p:cNvPr>
          <p:cNvPicPr>
            <a:picLocks noChangeAspect="1"/>
          </p:cNvPicPr>
          <p:nvPr/>
        </p:nvPicPr>
        <p:blipFill>
          <a:blip r:embed="rId2"/>
          <a:stretch>
            <a:fillRect/>
          </a:stretch>
        </p:blipFill>
        <p:spPr>
          <a:xfrm>
            <a:off x="3465443" y="2093015"/>
            <a:ext cx="5102086" cy="3096038"/>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The success from different orbits</a:t>
            </a:r>
          </a:p>
        </p:txBody>
      </p:sp>
      <p:pic>
        <p:nvPicPr>
          <p:cNvPr id="3" name="Picture 3" descr="Chart, bar chart&#10;&#10;Description automatically generated">
            <a:extLst>
              <a:ext uri="{FF2B5EF4-FFF2-40B4-BE49-F238E27FC236}">
                <a16:creationId xmlns:a16="http://schemas.microsoft.com/office/drawing/2014/main" id="{D0438EBA-2779-4EF3-85FC-78F5BFF5079F}"/>
              </a:ext>
            </a:extLst>
          </p:cNvPr>
          <p:cNvPicPr>
            <a:picLocks noChangeAspect="1"/>
          </p:cNvPicPr>
          <p:nvPr/>
        </p:nvPicPr>
        <p:blipFill>
          <a:blip r:embed="rId2"/>
          <a:stretch>
            <a:fillRect/>
          </a:stretch>
        </p:blipFill>
        <p:spPr>
          <a:xfrm>
            <a:off x="3048000" y="2153534"/>
            <a:ext cx="5718313" cy="3717122"/>
          </a:xfrm>
          <a:prstGeom prst="rect">
            <a:avLst/>
          </a:prstGeom>
        </p:spPr>
      </p:pic>
    </p:spTree>
    <p:extLst>
      <p:ext uri="{BB962C8B-B14F-4D97-AF65-F5344CB8AC3E}">
        <p14:creationId xmlns:p14="http://schemas.microsoft.com/office/powerpoint/2010/main" val="1238553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Confusion Matrices of Different Models</a:t>
            </a:r>
          </a:p>
        </p:txBody>
      </p:sp>
      <p:pic>
        <p:nvPicPr>
          <p:cNvPr id="4" name="Picture 4" descr="A picture containing chart&#10;&#10;Description automatically generated">
            <a:extLst>
              <a:ext uri="{FF2B5EF4-FFF2-40B4-BE49-F238E27FC236}">
                <a16:creationId xmlns:a16="http://schemas.microsoft.com/office/drawing/2014/main" id="{E350FE94-3B03-4567-9FA3-54DC082CD231}"/>
              </a:ext>
            </a:extLst>
          </p:cNvPr>
          <p:cNvPicPr>
            <a:picLocks noChangeAspect="1"/>
          </p:cNvPicPr>
          <p:nvPr/>
        </p:nvPicPr>
        <p:blipFill>
          <a:blip r:embed="rId2"/>
          <a:stretch>
            <a:fillRect/>
          </a:stretch>
        </p:blipFill>
        <p:spPr>
          <a:xfrm>
            <a:off x="443948" y="1854303"/>
            <a:ext cx="4002156" cy="2818090"/>
          </a:xfrm>
          <a:prstGeom prst="rect">
            <a:avLst/>
          </a:prstGeom>
        </p:spPr>
      </p:pic>
      <p:sp>
        <p:nvSpPr>
          <p:cNvPr id="5" name="TextBox 4">
            <a:extLst>
              <a:ext uri="{FF2B5EF4-FFF2-40B4-BE49-F238E27FC236}">
                <a16:creationId xmlns:a16="http://schemas.microsoft.com/office/drawing/2014/main" id="{C1128FFE-7CE4-4557-9885-29E3978A7EA1}"/>
              </a:ext>
            </a:extLst>
          </p:cNvPr>
          <p:cNvSpPr txBox="1"/>
          <p:nvPr/>
        </p:nvSpPr>
        <p:spPr>
          <a:xfrm>
            <a:off x="1239078" y="46713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LogistcRegression</a:t>
            </a:r>
          </a:p>
        </p:txBody>
      </p:sp>
      <p:pic>
        <p:nvPicPr>
          <p:cNvPr id="6" name="Picture 6">
            <a:extLst>
              <a:ext uri="{FF2B5EF4-FFF2-40B4-BE49-F238E27FC236}">
                <a16:creationId xmlns:a16="http://schemas.microsoft.com/office/drawing/2014/main" id="{A19798D1-DAD3-4E5F-9B7B-277C3175364D}"/>
              </a:ext>
            </a:extLst>
          </p:cNvPr>
          <p:cNvPicPr>
            <a:picLocks noChangeAspect="1"/>
          </p:cNvPicPr>
          <p:nvPr/>
        </p:nvPicPr>
        <p:blipFill>
          <a:blip r:embed="rId3"/>
          <a:stretch>
            <a:fillRect/>
          </a:stretch>
        </p:blipFill>
        <p:spPr>
          <a:xfrm>
            <a:off x="4240696" y="1720451"/>
            <a:ext cx="4333460" cy="2820753"/>
          </a:xfrm>
          <a:prstGeom prst="rect">
            <a:avLst/>
          </a:prstGeom>
        </p:spPr>
      </p:pic>
      <p:sp>
        <p:nvSpPr>
          <p:cNvPr id="7" name="TextBox 6">
            <a:extLst>
              <a:ext uri="{FF2B5EF4-FFF2-40B4-BE49-F238E27FC236}">
                <a16:creationId xmlns:a16="http://schemas.microsoft.com/office/drawing/2014/main" id="{EFFB8100-274F-421F-B8FA-7909B8FD7D1C}"/>
              </a:ext>
            </a:extLst>
          </p:cNvPr>
          <p:cNvSpPr txBox="1"/>
          <p:nvPr/>
        </p:nvSpPr>
        <p:spPr>
          <a:xfrm>
            <a:off x="5870712" y="4618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SVM</a:t>
            </a:r>
          </a:p>
        </p:txBody>
      </p:sp>
      <p:pic>
        <p:nvPicPr>
          <p:cNvPr id="8" name="Picture 8" descr="A picture containing chart&#10;&#10;Description automatically generated">
            <a:extLst>
              <a:ext uri="{FF2B5EF4-FFF2-40B4-BE49-F238E27FC236}">
                <a16:creationId xmlns:a16="http://schemas.microsoft.com/office/drawing/2014/main" id="{88CCE104-0EEF-42DE-B16D-B81E46659E29}"/>
              </a:ext>
            </a:extLst>
          </p:cNvPr>
          <p:cNvPicPr>
            <a:picLocks noChangeAspect="1"/>
          </p:cNvPicPr>
          <p:nvPr/>
        </p:nvPicPr>
        <p:blipFill>
          <a:blip r:embed="rId4"/>
          <a:stretch>
            <a:fillRect/>
          </a:stretch>
        </p:blipFill>
        <p:spPr>
          <a:xfrm>
            <a:off x="7997687" y="1748264"/>
            <a:ext cx="4015408" cy="2924151"/>
          </a:xfrm>
          <a:prstGeom prst="rect">
            <a:avLst/>
          </a:prstGeom>
        </p:spPr>
      </p:pic>
      <p:sp>
        <p:nvSpPr>
          <p:cNvPr id="9" name="TextBox 8">
            <a:extLst>
              <a:ext uri="{FF2B5EF4-FFF2-40B4-BE49-F238E27FC236}">
                <a16:creationId xmlns:a16="http://schemas.microsoft.com/office/drawing/2014/main" id="{A71A6931-E5BE-4DCF-860E-7E1D0D1F1B99}"/>
              </a:ext>
            </a:extLst>
          </p:cNvPr>
          <p:cNvSpPr txBox="1"/>
          <p:nvPr/>
        </p:nvSpPr>
        <p:spPr>
          <a:xfrm>
            <a:off x="9064485" y="46713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Decision Tree</a:t>
            </a:r>
          </a:p>
        </p:txBody>
      </p:sp>
    </p:spTree>
    <p:extLst>
      <p:ext uri="{BB962C8B-B14F-4D97-AF65-F5344CB8AC3E}">
        <p14:creationId xmlns:p14="http://schemas.microsoft.com/office/powerpoint/2010/main" val="33045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Accuracy of Different Models on 18 unseen examples</a:t>
            </a:r>
          </a:p>
        </p:txBody>
      </p:sp>
      <p:graphicFrame>
        <p:nvGraphicFramePr>
          <p:cNvPr id="3" name="Table 9">
            <a:extLst>
              <a:ext uri="{FF2B5EF4-FFF2-40B4-BE49-F238E27FC236}">
                <a16:creationId xmlns:a16="http://schemas.microsoft.com/office/drawing/2014/main" id="{71758C42-BC97-4D1E-A0E9-9F9BFC83D255}"/>
              </a:ext>
            </a:extLst>
          </p:cNvPr>
          <p:cNvGraphicFramePr>
            <a:graphicFrameLocks noGrp="1"/>
          </p:cNvGraphicFramePr>
          <p:nvPr>
            <p:extLst>
              <p:ext uri="{D42A27DB-BD31-4B8C-83A1-F6EECF244321}">
                <p14:modId xmlns:p14="http://schemas.microsoft.com/office/powerpoint/2010/main" val="118177303"/>
              </p:ext>
            </p:extLst>
          </p:nvPr>
        </p:nvGraphicFramePr>
        <p:xfrm>
          <a:off x="1534602" y="2696950"/>
          <a:ext cx="8168640" cy="185442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3976966925"/>
                    </a:ext>
                  </a:extLst>
                </a:gridCol>
                <a:gridCol w="4084320">
                  <a:extLst>
                    <a:ext uri="{9D8B030D-6E8A-4147-A177-3AD203B41FA5}">
                      <a16:colId xmlns:a16="http://schemas.microsoft.com/office/drawing/2014/main" val="3333898949"/>
                    </a:ext>
                  </a:extLst>
                </a:gridCol>
              </a:tblGrid>
              <a:tr h="371060">
                <a:tc>
                  <a:txBody>
                    <a:bodyPr/>
                    <a:lstStyle/>
                    <a:p>
                      <a:pPr lvl="0">
                        <a:buNone/>
                      </a:pPr>
                      <a:r>
                        <a:rPr lang="en-US" dirty="0"/>
                        <a:t>Model</a:t>
                      </a:r>
                    </a:p>
                  </a:txBody>
                  <a:tcPr/>
                </a:tc>
                <a:tc>
                  <a:txBody>
                    <a:bodyPr/>
                    <a:lstStyle/>
                    <a:p>
                      <a:pPr lvl="0">
                        <a:buNone/>
                      </a:pPr>
                      <a:r>
                        <a:rPr lang="en-US" dirty="0"/>
                        <a:t>Accuracy (%)</a:t>
                      </a:r>
                    </a:p>
                  </a:txBody>
                  <a:tcPr/>
                </a:tc>
                <a:extLst>
                  <a:ext uri="{0D108BD9-81ED-4DB2-BD59-A6C34878D82A}">
                    <a16:rowId xmlns:a16="http://schemas.microsoft.com/office/drawing/2014/main" val="4231619984"/>
                  </a:ext>
                </a:extLst>
              </a:tr>
              <a:tr h="370840">
                <a:tc>
                  <a:txBody>
                    <a:bodyPr/>
                    <a:lstStyle/>
                    <a:p>
                      <a:r>
                        <a:rPr lang="en-US" dirty="0" err="1"/>
                        <a:t>LogisticRegression</a:t>
                      </a:r>
                    </a:p>
                  </a:txBody>
                  <a:tcPr/>
                </a:tc>
                <a:tc>
                  <a:txBody>
                    <a:bodyPr/>
                    <a:lstStyle/>
                    <a:p>
                      <a:r>
                        <a:rPr lang="en-US" dirty="0"/>
                        <a:t>84.64</a:t>
                      </a:r>
                    </a:p>
                  </a:txBody>
                  <a:tcPr/>
                </a:tc>
                <a:extLst>
                  <a:ext uri="{0D108BD9-81ED-4DB2-BD59-A6C34878D82A}">
                    <a16:rowId xmlns:a16="http://schemas.microsoft.com/office/drawing/2014/main" val="3949037598"/>
                  </a:ext>
                </a:extLst>
              </a:tr>
              <a:tr h="370840">
                <a:tc>
                  <a:txBody>
                    <a:bodyPr/>
                    <a:lstStyle/>
                    <a:p>
                      <a:pPr lvl="0">
                        <a:buNone/>
                      </a:pPr>
                      <a:r>
                        <a:rPr lang="en-US" dirty="0"/>
                        <a:t>Support Vector Machines (SVM)</a:t>
                      </a:r>
                    </a:p>
                  </a:txBody>
                  <a:tcPr/>
                </a:tc>
                <a:tc>
                  <a:txBody>
                    <a:bodyPr/>
                    <a:lstStyle/>
                    <a:p>
                      <a:r>
                        <a:rPr lang="en-US" dirty="0"/>
                        <a:t>84.82</a:t>
                      </a:r>
                    </a:p>
                  </a:txBody>
                  <a:tcPr/>
                </a:tc>
                <a:extLst>
                  <a:ext uri="{0D108BD9-81ED-4DB2-BD59-A6C34878D82A}">
                    <a16:rowId xmlns:a16="http://schemas.microsoft.com/office/drawing/2014/main" val="2620599024"/>
                  </a:ext>
                </a:extLst>
              </a:tr>
              <a:tr h="370840">
                <a:tc>
                  <a:txBody>
                    <a:bodyPr/>
                    <a:lstStyle/>
                    <a:p>
                      <a:r>
                        <a:rPr lang="en-US" b="1" dirty="0"/>
                        <a:t>Decision Tree</a:t>
                      </a:r>
                    </a:p>
                  </a:txBody>
                  <a:tcPr/>
                </a:tc>
                <a:tc>
                  <a:txBody>
                    <a:bodyPr/>
                    <a:lstStyle/>
                    <a:p>
                      <a:r>
                        <a:rPr lang="en-US" b="1" dirty="0"/>
                        <a:t>90.18</a:t>
                      </a:r>
                    </a:p>
                  </a:txBody>
                  <a:tcPr/>
                </a:tc>
                <a:extLst>
                  <a:ext uri="{0D108BD9-81ED-4DB2-BD59-A6C34878D82A}">
                    <a16:rowId xmlns:a16="http://schemas.microsoft.com/office/drawing/2014/main" val="2240413248"/>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309423"/>
                  </a:ext>
                </a:extLst>
              </a:tr>
            </a:tbl>
          </a:graphicData>
        </a:graphic>
      </p:graphicFrame>
    </p:spTree>
    <p:extLst>
      <p:ext uri="{BB962C8B-B14F-4D97-AF65-F5344CB8AC3E}">
        <p14:creationId xmlns:p14="http://schemas.microsoft.com/office/powerpoint/2010/main" val="372154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latin typeface="IBM Plex Mono SemiBold"/>
              </a:rPr>
              <a:t>OUTLINE</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206655" y="1586687"/>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116655" y="140668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rot="17760000">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rot="17760000">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vert="horz" lIns="91440" tIns="45720" rIns="91440" bIns="45720" rtlCol="0" anchor="t">
            <a:normAutofit/>
          </a:bodyPr>
          <a:lstStyle/>
          <a:p>
            <a:r>
              <a:rPr lang="en-US" dirty="0">
                <a:latin typeface="IBM Plex Mono Text"/>
              </a:rPr>
              <a:t>The </a:t>
            </a:r>
            <a:r>
              <a:rPr lang="en-US" dirty="0" err="1">
                <a:latin typeface="IBM Plex Mono Text"/>
              </a:rPr>
              <a:t>DecisionTree</a:t>
            </a:r>
            <a:r>
              <a:rPr lang="en-US" dirty="0">
                <a:latin typeface="IBM Plex Mono Text"/>
              </a:rPr>
              <a:t> model achieves the best accuracy compared with </a:t>
            </a:r>
            <a:r>
              <a:rPr lang="en-US" dirty="0" err="1">
                <a:latin typeface="IBM Plex Mono Text"/>
              </a:rPr>
              <a:t>LogisticRegression</a:t>
            </a:r>
            <a:r>
              <a:rPr lang="en-US" dirty="0">
                <a:latin typeface="IBM Plex Mono Text"/>
              </a:rPr>
              <a:t> and Support Vector Machines. </a:t>
            </a:r>
            <a:endParaRPr lang="en-US" dirty="0"/>
          </a:p>
          <a:p>
            <a:r>
              <a:rPr lang="en-US" dirty="0">
                <a:latin typeface="IBM Plex Mono Text"/>
              </a:rPr>
              <a:t>So if we use our </a:t>
            </a:r>
            <a:r>
              <a:rPr lang="en-US" dirty="0" err="1">
                <a:latin typeface="IBM Plex Mono Text"/>
              </a:rPr>
              <a:t>DecsisionTree</a:t>
            </a:r>
            <a:r>
              <a:rPr lang="en-US" dirty="0">
                <a:latin typeface="IBM Plex Mono Text"/>
              </a:rPr>
              <a:t> model, we can predict if a future landing can be successful with about 10% error rate. </a:t>
            </a:r>
            <a:endParaRPr lang="en-US" dirty="0"/>
          </a:p>
        </p:txBody>
      </p:sp>
    </p:spTree>
    <p:extLst>
      <p:ext uri="{BB962C8B-B14F-4D97-AF65-F5344CB8AC3E}">
        <p14:creationId xmlns:p14="http://schemas.microsoft.com/office/powerpoint/2010/main" val="216113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Our goal was to predict if the Falcon 9 first stage lands successfully. </a:t>
            </a:r>
          </a:p>
          <a:p>
            <a:endParaRPr lang="en-US" dirty="0"/>
          </a:p>
          <a:p>
            <a:r>
              <a:rPr lang="en-US" dirty="0">
                <a:latin typeface="IBM Plex Mono Text"/>
              </a:rPr>
              <a:t>We collected data from SpaceX wiki page. </a:t>
            </a:r>
            <a:endParaRPr lang="en-US" dirty="0"/>
          </a:p>
          <a:p>
            <a:r>
              <a:rPr lang="en-US" dirty="0">
                <a:latin typeface="IBM Plex Mono Text"/>
              </a:rPr>
              <a:t>We then extracted several distinctive features. </a:t>
            </a:r>
            <a:endParaRPr lang="en-US" dirty="0"/>
          </a:p>
          <a:p>
            <a:r>
              <a:rPr lang="en-US" dirty="0">
                <a:latin typeface="IBM Plex Mono Text"/>
              </a:rPr>
              <a:t>We find out the decision tree is the best performing model for achieving our goal. </a:t>
            </a:r>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The repository of this project is here: </a:t>
            </a:r>
            <a:endParaRPr lang="en-US" dirty="0"/>
          </a:p>
          <a:p>
            <a:r>
              <a:rPr lang="en-US" dirty="0">
                <a:latin typeface="IBM Plex Mono Text"/>
                <a:hlinkClick r:id="rId2"/>
              </a:rPr>
              <a:t>https://github.com/MMesgar/tutorial-data-science/tree/main/capstone</a:t>
            </a:r>
            <a:endParaRPr lang="en-US" dirty="0">
              <a:hlinkClick r:id="rId2"/>
            </a:endParaRPr>
          </a:p>
          <a:p>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11308309" cy="1325563"/>
          </a:xfrm>
        </p:spPr>
        <p:txBody>
          <a:bodyPr anchor="ctr">
            <a:normAutofit/>
          </a:bodyPr>
          <a:lstStyle/>
          <a:p>
            <a:r>
              <a:rPr lang="en-US" dirty="0">
                <a:latin typeface="IBM Plex Mono SemiBold"/>
              </a:rPr>
              <a:t>EXECUTIVE SUMMARY (Abstract)</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vert="horz" lIns="91440" tIns="45720" rIns="91440" bIns="45720" rtlCol="0" anchor="t">
            <a:normAutofit/>
          </a:bodyPr>
          <a:lstStyle/>
          <a:p>
            <a:r>
              <a:rPr lang="en-US" sz="2200" dirty="0">
                <a:latin typeface="IBM Plex Mono Text"/>
              </a:rPr>
              <a:t>The task is to predict if Falcon 9 first stage lands successfully. </a:t>
            </a:r>
          </a:p>
          <a:p>
            <a:r>
              <a:rPr lang="en-US" sz="2200" dirty="0">
                <a:latin typeface="IBM Plex Mono Text"/>
              </a:rPr>
              <a:t>What we do</a:t>
            </a:r>
            <a:endParaRPr lang="en-US" sz="2200"/>
          </a:p>
          <a:p>
            <a:pPr lvl="1"/>
            <a:r>
              <a:rPr lang="en-US" sz="1800" dirty="0">
                <a:latin typeface="IBM Plex Mono Text"/>
              </a:rPr>
              <a:t>Collect data from the wiki page of </a:t>
            </a:r>
            <a:r>
              <a:rPr lang="en-US" sz="1800" dirty="0" err="1">
                <a:latin typeface="IBM Plex Mono Text"/>
              </a:rPr>
              <a:t>SpacX</a:t>
            </a:r>
            <a:endParaRPr lang="en-US" sz="1800" dirty="0" err="1"/>
          </a:p>
          <a:p>
            <a:pPr lvl="1"/>
            <a:r>
              <a:rPr lang="en-US" sz="1800" dirty="0">
                <a:latin typeface="IBM Plex Mono Text"/>
              </a:rPr>
              <a:t>Conduct EDA on the data to predict some trend</a:t>
            </a:r>
            <a:endParaRPr lang="en-US" sz="1800" dirty="0"/>
          </a:p>
          <a:p>
            <a:pPr lvl="1"/>
            <a:r>
              <a:rPr lang="en-US" sz="1800" dirty="0">
                <a:latin typeface="IBM Plex Mono Text"/>
              </a:rPr>
              <a:t>Train machine learning models (support vector machines (SVM), </a:t>
            </a:r>
            <a:r>
              <a:rPr lang="en-US" sz="1800" dirty="0" err="1">
                <a:latin typeface="IBM Plex Mono Text"/>
              </a:rPr>
              <a:t>LogisticRegression</a:t>
            </a:r>
            <a:r>
              <a:rPr lang="en-US" sz="1800" dirty="0">
                <a:latin typeface="IBM Plex Mono Text"/>
              </a:rPr>
              <a:t>, and </a:t>
            </a:r>
            <a:r>
              <a:rPr lang="en-US" sz="1800" dirty="0" err="1">
                <a:latin typeface="IBM Plex Mono Text"/>
              </a:rPr>
              <a:t>Decsision</a:t>
            </a:r>
            <a:r>
              <a:rPr lang="en-US" sz="1800" dirty="0">
                <a:latin typeface="IBM Plex Mono Text"/>
              </a:rPr>
              <a:t> Tree). </a:t>
            </a:r>
            <a:endParaRPr lang="en-US" sz="1800" dirty="0"/>
          </a:p>
          <a:p>
            <a:r>
              <a:rPr lang="en-US" sz="2200" dirty="0">
                <a:latin typeface="IBM Plex Mono Text"/>
              </a:rPr>
              <a:t>Findings</a:t>
            </a:r>
            <a:endParaRPr lang="en-US" sz="2200"/>
          </a:p>
          <a:p>
            <a:pPr lvl="1"/>
            <a:r>
              <a:rPr lang="en-US" sz="2200" dirty="0">
                <a:latin typeface="IBM Plex Mono Text"/>
              </a:rPr>
              <a:t>The sucess rate since 2013 kept increasing till 2020</a:t>
            </a:r>
          </a:p>
          <a:p>
            <a:pPr lvl="1"/>
            <a:r>
              <a:rPr lang="en-US" sz="2200" dirty="0">
                <a:latin typeface="IBM Plex Mono Text"/>
              </a:rPr>
              <a:t>Different orbits have different success rates.</a:t>
            </a:r>
          </a:p>
          <a:p>
            <a:pPr lvl="1"/>
            <a:r>
              <a:rPr lang="en-US" sz="2200" dirty="0" err="1">
                <a:latin typeface="IBM Plex Mono Text"/>
              </a:rPr>
              <a:t>DecisionTree</a:t>
            </a:r>
            <a:r>
              <a:rPr lang="en-US" sz="2200" dirty="0">
                <a:latin typeface="IBM Plex Mono Text"/>
              </a:rPr>
              <a:t> achieves 90% accuracy and outperforms the other examined ML model. </a:t>
            </a:r>
            <a:endParaRPr lang="en-US" sz="2200"/>
          </a:p>
          <a:p>
            <a:pPr lvl="1"/>
            <a:endParaRPr lang="en-US" sz="22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4" name="TextBox 3">
            <a:extLst>
              <a:ext uri="{FF2B5EF4-FFF2-40B4-BE49-F238E27FC236}">
                <a16:creationId xmlns:a16="http://schemas.microsoft.com/office/drawing/2014/main" id="{78DA9EEF-7360-444C-86B8-262FA4AD67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latin typeface="IBM Plex Mono Text"/>
              </a:rPr>
              <a:t>We aim at predicting if the Falcon 9 first stage lands </a:t>
            </a:r>
            <a:r>
              <a:rPr lang="en-US" sz="2200" dirty="0">
                <a:latin typeface="IBM Plex Mono Text"/>
              </a:rPr>
              <a:t>successfully. </a:t>
            </a:r>
            <a:endParaRPr lang="en-US" dirty="0"/>
          </a:p>
          <a:p>
            <a:r>
              <a:rPr lang="en-US" sz="2200" dirty="0">
                <a:latin typeface="IBM Plex Mono Tex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t>
            </a:r>
            <a:r>
              <a:rPr lang="en-US" sz="2200">
                <a:latin typeface="IBM Plex Mono Text"/>
              </a:rPr>
              <a:t>a rocket launch. </a:t>
            </a:r>
            <a:endParaRPr lang="en-US" sz="2200"/>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vert="horz" lIns="91440" tIns="45720" rIns="91440" bIns="45720" rtlCol="0" anchor="t">
            <a:normAutofit/>
          </a:bodyPr>
          <a:lstStyle/>
          <a:p>
            <a:r>
              <a:rPr lang="en-US" sz="2200" dirty="0">
                <a:latin typeface="IBM Plex Mono Text"/>
              </a:rPr>
              <a:t>Gathering the data including a class label to say if a landing is successful or not. </a:t>
            </a:r>
            <a:endParaRPr lang="en-US" dirty="0"/>
          </a:p>
          <a:p>
            <a:pPr lvl="1"/>
            <a:r>
              <a:rPr lang="en-US" sz="1400" dirty="0">
                <a:latin typeface="IBM Plex Mono Text"/>
              </a:rPr>
              <a:t>We do </a:t>
            </a:r>
            <a:r>
              <a:rPr lang="en-US" sz="1400" dirty="0" err="1">
                <a:latin typeface="IBM Plex Mono Text"/>
              </a:rPr>
              <a:t>webscraping</a:t>
            </a:r>
            <a:r>
              <a:rPr lang="en-US" sz="1400" dirty="0">
                <a:latin typeface="IBM Plex Mono Text"/>
              </a:rPr>
              <a:t> methods to collect such data from Wikipedia.</a:t>
            </a:r>
            <a:endParaRPr lang="en-US" sz="1400" dirty="0"/>
          </a:p>
          <a:p>
            <a:pPr lvl="1"/>
            <a:r>
              <a:rPr lang="en-US" sz="1400" dirty="0">
                <a:latin typeface="IBM Plex Mono Text"/>
              </a:rPr>
              <a:t>We deal with missing values of an attribute by replacing its </a:t>
            </a:r>
            <a:r>
              <a:rPr lang="en-US" sz="1400" dirty="0" err="1">
                <a:latin typeface="IBM Plex Mono Text"/>
              </a:rPr>
              <a:t>NaN</a:t>
            </a:r>
            <a:r>
              <a:rPr lang="en-US" sz="1400" dirty="0">
                <a:latin typeface="IBM Plex Mono Text"/>
              </a:rPr>
              <a:t> values with the mean of its values for other examples.  </a:t>
            </a:r>
          </a:p>
          <a:p>
            <a:r>
              <a:rPr lang="en-US" sz="1800" dirty="0">
                <a:latin typeface="IBM Plex Mono Text"/>
              </a:rPr>
              <a:t>We explore the data using some Exploratory Data Analysis (EDA) methods to find some patterns in the data.</a:t>
            </a:r>
          </a:p>
          <a:p>
            <a:pPr lvl="1"/>
            <a:r>
              <a:rPr lang="en-US" sz="1400" dirty="0">
                <a:latin typeface="IBM Plex Mono Text"/>
              </a:rPr>
              <a:t>We study these patterns using data visualization methods</a:t>
            </a:r>
          </a:p>
          <a:p>
            <a:r>
              <a:rPr lang="en-US" sz="1800" dirty="0">
                <a:latin typeface="IBM Plex Mono Text"/>
              </a:rPr>
              <a:t>We conduct a feature engineering to understand what attribute in the data is distinctive between successful and unsuccessful landings. </a:t>
            </a:r>
            <a:endParaRPr lang="en-US" sz="1800" dirty="0"/>
          </a:p>
          <a:p>
            <a:r>
              <a:rPr lang="en-US" sz="1800" dirty="0">
                <a:latin typeface="IBM Plex Mono Text"/>
              </a:rPr>
              <a:t>We build different types of machine learning methods such as (decision trees, logistic regression, and SVM) to predict if a landing is successful or not. </a:t>
            </a:r>
            <a:endParaRPr lang="en-US" sz="1800" dirty="0"/>
          </a:p>
          <a:p>
            <a:endParaRPr lang="en-US" sz="1800" dirty="0"/>
          </a:p>
          <a:p>
            <a:pPr lvl="1"/>
            <a:endParaRPr lang="en-US"/>
          </a:p>
          <a:p>
            <a:pPr lvl="1"/>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6" name="Content Placeholder 2">
            <a:extLst>
              <a:ext uri="{FF2B5EF4-FFF2-40B4-BE49-F238E27FC236}">
                <a16:creationId xmlns:a16="http://schemas.microsoft.com/office/drawing/2014/main" id="{F8D717FC-C064-43CE-8FB5-40E798E36176}"/>
              </a:ext>
            </a:extLst>
          </p:cNvPr>
          <p:cNvSpPr txBox="1">
            <a:spLocks/>
          </p:cNvSpPr>
          <p:nvPr/>
        </p:nvSpPr>
        <p:spPr>
          <a:xfrm>
            <a:off x="1104553" y="1637886"/>
            <a:ext cx="978542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We collected examples of landings represented with 16 different attributes and 1 class label that shows if a landing is successful or not. </a:t>
            </a:r>
            <a:endParaRPr lang="en-US" sz="2200" dirty="0"/>
          </a:p>
          <a:p>
            <a:r>
              <a:rPr lang="en-US" sz="2200" dirty="0">
                <a:latin typeface="IBM Plex Mono Text"/>
              </a:rPr>
              <a:t>The values of  </a:t>
            </a:r>
            <a:r>
              <a:rPr lang="en-US" sz="2200" dirty="0" err="1">
                <a:latin typeface="IBM Plex Mono Text"/>
              </a:rPr>
              <a:t>PayloadMass</a:t>
            </a:r>
            <a:r>
              <a:rPr lang="en-US" sz="2200" dirty="0">
                <a:latin typeface="IBM Plex Mono Text"/>
              </a:rPr>
              <a:t> and </a:t>
            </a:r>
            <a:r>
              <a:rPr lang="en-US" sz="2200" dirty="0" err="1">
                <a:latin typeface="IBM Plex Mono Text"/>
              </a:rPr>
              <a:t>LandingPad</a:t>
            </a:r>
            <a:r>
              <a:rPr lang="en-US" sz="2200" dirty="0">
                <a:latin typeface="IBM Plex Mono Text"/>
              </a:rPr>
              <a:t> attributes are missing for 5 and 26 examples, respectively. The rest of attributes have values for any example. </a:t>
            </a:r>
            <a:endParaRPr lang="en-US" sz="2200" dirty="0"/>
          </a:p>
          <a:p>
            <a:r>
              <a:rPr lang="en-US" sz="2200" dirty="0">
                <a:latin typeface="IBM Plex Mono Text"/>
              </a:rPr>
              <a:t>Different launch sites have different success rates.  CCAFS LC-40, has a success rate of 60 %, while KSC LC-39A and VAFB SLC 4E has a success rate of 77%. </a:t>
            </a:r>
          </a:p>
          <a:p>
            <a:r>
              <a:rPr lang="en-US" sz="2200" dirty="0">
                <a:latin typeface="IBM Plex Mono Text"/>
              </a:rPr>
              <a:t>The VAFB-SLC </a:t>
            </a:r>
            <a:r>
              <a:rPr lang="en-US" sz="2200" dirty="0" err="1">
                <a:latin typeface="IBM Plex Mono Text"/>
              </a:rPr>
              <a:t>launchsite</a:t>
            </a:r>
            <a:r>
              <a:rPr lang="en-US" sz="2200" dirty="0">
                <a:latin typeface="IBM Plex Mono Text"/>
              </a:rPr>
              <a:t> there are no rockets launched for </a:t>
            </a:r>
            <a:r>
              <a:rPr lang="en-US" sz="2200" dirty="0" err="1">
                <a:latin typeface="IBM Plex Mono Text"/>
              </a:rPr>
              <a:t>heavypayload</a:t>
            </a:r>
            <a:r>
              <a:rPr lang="en-US" sz="2200" dirty="0">
                <a:latin typeface="IBM Plex Mono Text"/>
              </a:rPr>
              <a:t> mass (greater than 10000).</a:t>
            </a:r>
          </a:p>
          <a:p>
            <a:r>
              <a:rPr lang="en-US" sz="2200" dirty="0">
                <a:latin typeface="IBM Plex Mono Text"/>
              </a:rPr>
              <a:t> Orbits SSO, HEO, GEO, and ES-L1 have high sucess rate &gt; 0.80.</a:t>
            </a:r>
          </a:p>
          <a:p>
            <a:r>
              <a:rPr lang="en-US" sz="2200" dirty="0">
                <a:latin typeface="IBM Plex Mono Text"/>
              </a:rPr>
              <a:t>There is no relationship between flight number when in GTO orbit.</a:t>
            </a:r>
            <a:endParaRPr lang="en-US" sz="2200" dirty="0"/>
          </a:p>
          <a:p>
            <a:r>
              <a:rPr lang="en-US" sz="2200" dirty="0">
                <a:latin typeface="IBM Plex Mono Text"/>
              </a:rPr>
              <a:t>the sucess rate since 2013 kept increasing till 2020</a:t>
            </a:r>
          </a:p>
          <a:p>
            <a:pPr lvl="1"/>
            <a:endParaRPr lang="en-US" sz="1800" dirty="0"/>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43AF-F337-40D4-AA23-E01CD6CE535C}"/>
              </a:ext>
            </a:extLst>
          </p:cNvPr>
          <p:cNvSpPr>
            <a:spLocks noGrp="1"/>
          </p:cNvSpPr>
          <p:nvPr>
            <p:ph type="title"/>
          </p:nvPr>
        </p:nvSpPr>
        <p:spPr>
          <a:xfrm>
            <a:off x="838200" y="365125"/>
            <a:ext cx="11204713" cy="1338815"/>
          </a:xfrm>
        </p:spPr>
        <p:txBody>
          <a:bodyPr/>
          <a:lstStyle/>
          <a:p>
            <a:r>
              <a:rPr lang="en-US" dirty="0">
                <a:latin typeface="IBM Plex Mono SemiBold"/>
              </a:rPr>
              <a:t>Data collection and data wrangling </a:t>
            </a:r>
          </a:p>
        </p:txBody>
      </p:sp>
      <p:pic>
        <p:nvPicPr>
          <p:cNvPr id="5" name="Picture 5" descr="Table&#10;&#10;Description automatically generated">
            <a:extLst>
              <a:ext uri="{FF2B5EF4-FFF2-40B4-BE49-F238E27FC236}">
                <a16:creationId xmlns:a16="http://schemas.microsoft.com/office/drawing/2014/main" id="{31681630-2E18-4612-BD78-D0253F431124}"/>
              </a:ext>
            </a:extLst>
          </p:cNvPr>
          <p:cNvPicPr>
            <a:picLocks noChangeAspect="1"/>
          </p:cNvPicPr>
          <p:nvPr/>
        </p:nvPicPr>
        <p:blipFill>
          <a:blip r:embed="rId2"/>
          <a:stretch>
            <a:fillRect/>
          </a:stretch>
        </p:blipFill>
        <p:spPr>
          <a:xfrm>
            <a:off x="2060712" y="1991221"/>
            <a:ext cx="7765773" cy="2875558"/>
          </a:xfrm>
          <a:prstGeom prst="rect">
            <a:avLst/>
          </a:prstGeom>
        </p:spPr>
      </p:pic>
    </p:spTree>
    <p:extLst>
      <p:ext uri="{BB962C8B-B14F-4D97-AF65-F5344CB8AC3E}">
        <p14:creationId xmlns:p14="http://schemas.microsoft.com/office/powerpoint/2010/main" val="2223849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43AF-F337-40D4-AA23-E01CD6CE535C}"/>
              </a:ext>
            </a:extLst>
          </p:cNvPr>
          <p:cNvSpPr>
            <a:spLocks noGrp="1"/>
          </p:cNvSpPr>
          <p:nvPr>
            <p:ph type="title"/>
          </p:nvPr>
        </p:nvSpPr>
        <p:spPr>
          <a:xfrm>
            <a:off x="838200" y="365125"/>
            <a:ext cx="11204713" cy="1338815"/>
          </a:xfrm>
        </p:spPr>
        <p:txBody>
          <a:bodyPr/>
          <a:lstStyle/>
          <a:p>
            <a:r>
              <a:rPr lang="en-US" dirty="0">
                <a:latin typeface="IBM Plex Mono SemiBold"/>
              </a:rPr>
              <a:t>Data collection and data wrangling </a:t>
            </a:r>
          </a:p>
        </p:txBody>
      </p:sp>
      <p:pic>
        <p:nvPicPr>
          <p:cNvPr id="6" name="Picture 6" descr="Table&#10;&#10;Description automatically generated">
            <a:extLst>
              <a:ext uri="{FF2B5EF4-FFF2-40B4-BE49-F238E27FC236}">
                <a16:creationId xmlns:a16="http://schemas.microsoft.com/office/drawing/2014/main" id="{519CA667-410A-44F5-8BFB-2099F3786F62}"/>
              </a:ext>
            </a:extLst>
          </p:cNvPr>
          <p:cNvPicPr>
            <a:picLocks noChangeAspect="1"/>
          </p:cNvPicPr>
          <p:nvPr/>
        </p:nvPicPr>
        <p:blipFill>
          <a:blip r:embed="rId2"/>
          <a:stretch>
            <a:fillRect/>
          </a:stretch>
        </p:blipFill>
        <p:spPr>
          <a:xfrm>
            <a:off x="1477617" y="2037027"/>
            <a:ext cx="10323442" cy="3618830"/>
          </a:xfrm>
          <a:prstGeom prst="rect">
            <a:avLst/>
          </a:prstGeom>
        </p:spPr>
      </p:pic>
    </p:spTree>
    <p:extLst>
      <p:ext uri="{BB962C8B-B14F-4D97-AF65-F5344CB8AC3E}">
        <p14:creationId xmlns:p14="http://schemas.microsoft.com/office/powerpoint/2010/main" val="299890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43AF-F337-40D4-AA23-E01CD6CE535C}"/>
              </a:ext>
            </a:extLst>
          </p:cNvPr>
          <p:cNvSpPr>
            <a:spLocks noGrp="1"/>
          </p:cNvSpPr>
          <p:nvPr>
            <p:ph type="title"/>
          </p:nvPr>
        </p:nvSpPr>
        <p:spPr>
          <a:xfrm>
            <a:off x="241853" y="365125"/>
            <a:ext cx="11695042" cy="1345441"/>
          </a:xfrm>
        </p:spPr>
        <p:txBody>
          <a:bodyPr/>
          <a:lstStyle/>
          <a:p>
            <a:r>
              <a:rPr lang="en-US" dirty="0">
                <a:latin typeface="IBM Plex Mono SemiBold"/>
              </a:rPr>
              <a:t>EDA and interactive visual analytics</a:t>
            </a:r>
            <a:endParaRPr lang="en-US" dirty="0"/>
          </a:p>
        </p:txBody>
      </p:sp>
    </p:spTree>
    <p:extLst>
      <p:ext uri="{BB962C8B-B14F-4D97-AF65-F5344CB8AC3E}">
        <p14:creationId xmlns:p14="http://schemas.microsoft.com/office/powerpoint/2010/main" val="3754309546"/>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424</TotalTime>
  <Words>359</Words>
  <Application>Microsoft Office PowerPoint</Application>
  <PresentationFormat>Widescreen</PresentationFormat>
  <Paragraphs>110</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SLIDE_TEMPLATE_skill_network</vt:lpstr>
      <vt:lpstr>SpaceX  Falcon 9 First Stage Landing Prediction</vt:lpstr>
      <vt:lpstr>OUTLINE</vt:lpstr>
      <vt:lpstr>EXECUTIVE SUMMARY (Abstract)</vt:lpstr>
      <vt:lpstr>INTRODUCTION</vt:lpstr>
      <vt:lpstr>METHODOLOGY</vt:lpstr>
      <vt:lpstr>RESULTS</vt:lpstr>
      <vt:lpstr>Data collection and data wrangling </vt:lpstr>
      <vt:lpstr>Data collection and data wrangling </vt:lpstr>
      <vt:lpstr>EDA and interactive visual analytics</vt:lpstr>
      <vt:lpstr>EDA with visualization results</vt:lpstr>
      <vt:lpstr>EDA with visualization results</vt:lpstr>
      <vt:lpstr>EDA with visualization results</vt:lpstr>
      <vt:lpstr>EDA with SQL results </vt:lpstr>
      <vt:lpstr>EDA with SQL results </vt:lpstr>
      <vt:lpstr>interactive map with Folium</vt:lpstr>
      <vt:lpstr>The sucess rate since 2013 kept increasing till 2020</vt:lpstr>
      <vt:lpstr>The success from different orbits</vt:lpstr>
      <vt:lpstr>Confusion Matrices of Different Models</vt:lpstr>
      <vt:lpstr>Accuracy of Different Models on 18 unseen examples</vt:lpstr>
      <vt:lpstr>DISCUSSION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Ramesh Sannareddy</cp:lastModifiedBy>
  <cp:revision>369</cp:revision>
  <dcterms:created xsi:type="dcterms:W3CDTF">2020-10-28T18:29:43Z</dcterms:created>
  <dcterms:modified xsi:type="dcterms:W3CDTF">2022-02-13T11:44:14Z</dcterms:modified>
</cp:coreProperties>
</file>